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70F305-81FF-42E6-9A99-B357D52C0B4B}">
  <a:tblStyle styleId="{3E70F305-81FF-42E6-9A99-B357D52C0B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5c00490a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5c00490a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2dab48da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2dab48da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5c00490a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5c00490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2dab48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2dab48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5c00490a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5c00490a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5c00490a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5c00490a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5c00490a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5c00490a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5c00490a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5c00490a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5c00490a9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5c00490a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5c00490a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5c00490a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5c00490a9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5c00490a9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14303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2775" y="3619500"/>
            <a:ext cx="21812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11708" y="14303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87" name="Google Shape;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91" name="Google Shape;9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3600" y="4735350"/>
            <a:ext cx="1298700" cy="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0" y="4570825"/>
            <a:ext cx="7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666666"/>
                </a:solidFill>
              </a:defRPr>
            </a:lvl1pPr>
            <a:lvl2pPr lvl="1" rtl="0" algn="ctr">
              <a:buNone/>
              <a:defRPr>
                <a:solidFill>
                  <a:srgbClr val="666666"/>
                </a:solidFill>
              </a:defRPr>
            </a:lvl2pPr>
            <a:lvl3pPr lvl="2" rtl="0" algn="ctr">
              <a:buNone/>
              <a:defRPr>
                <a:solidFill>
                  <a:srgbClr val="666666"/>
                </a:solidFill>
              </a:defRPr>
            </a:lvl3pPr>
            <a:lvl4pPr lvl="3" rtl="0" algn="ctr">
              <a:buNone/>
              <a:defRPr>
                <a:solidFill>
                  <a:srgbClr val="666666"/>
                </a:solidFill>
              </a:defRPr>
            </a:lvl4pPr>
            <a:lvl5pPr lvl="4" rtl="0" algn="ctr">
              <a:buNone/>
              <a:defRPr>
                <a:solidFill>
                  <a:srgbClr val="666666"/>
                </a:solidFill>
              </a:defRPr>
            </a:lvl5pPr>
            <a:lvl6pPr lvl="5" rtl="0" algn="ctr">
              <a:buNone/>
              <a:defRPr>
                <a:solidFill>
                  <a:srgbClr val="666666"/>
                </a:solidFill>
              </a:defRPr>
            </a:lvl6pPr>
            <a:lvl7pPr lvl="6" rtl="0" algn="ctr">
              <a:buNone/>
              <a:defRPr>
                <a:solidFill>
                  <a:srgbClr val="666666"/>
                </a:solidFill>
              </a:defRPr>
            </a:lvl7pPr>
            <a:lvl8pPr lvl="7" rtl="0" algn="ctr">
              <a:buNone/>
              <a:defRPr>
                <a:solidFill>
                  <a:srgbClr val="666666"/>
                </a:solidFill>
              </a:defRPr>
            </a:lvl8pPr>
            <a:lvl9pPr lvl="8" rtl="0" algn="ctr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1">
            <a:alphaModFix/>
          </a:blip>
          <a:srcRect b="21710" l="0" r="0" t="-21710"/>
          <a:stretch/>
        </p:blipFill>
        <p:spPr>
          <a:xfrm>
            <a:off x="0" y="577837"/>
            <a:ext cx="9144000" cy="45656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commons.wikimedia.org/wiki/File:1908_Ford_Model_T.jpg" TargetMode="External"/><Relationship Id="rId10" Type="http://schemas.openxmlformats.org/officeDocument/2006/relationships/hyperlink" Target="https://creativecommons.org/licenses/by/2.5/se/deed.en" TargetMode="External"/><Relationship Id="rId13" Type="http://schemas.openxmlformats.org/officeDocument/2006/relationships/hyperlink" Target="https://creativecommons.org/licenses/by-sa/3.0" TargetMode="External"/><Relationship Id="rId12" Type="http://schemas.openxmlformats.org/officeDocument/2006/relationships/hyperlink" Target="https://commons.wikimedia.org/wiki/File:1908_Ford_Model_T.jpg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hyperlink" Target="https://creativecommons.org/licenses/by-sa/3.0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hyperlink" Target="https://commons.wikimedia.org/wiki/User:LivingShadow" TargetMode="External"/><Relationship Id="rId8" Type="http://schemas.openxmlformats.org/officeDocument/2006/relationships/hyperlink" Target="https://creativecommons.org/licenses/by-sa/3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MLPerf</a:t>
            </a:r>
            <a:endParaRPr/>
          </a:p>
        </p:txBody>
      </p:sp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2048775" y="2571750"/>
            <a:ext cx="5068200" cy="1661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Lessons Learned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Think long term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Industry already knows how to build benchmarks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benchmarking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Metrics matter, and require insight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Grudging consensus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long term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201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Progress takes a long time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it compounds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10,000x faster SPECint in 40 years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700" y="1119275"/>
            <a:ext cx="6529326" cy="37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MLPerf?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Advice for groups wanting to create new benchmarks.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MLPerf?</a:t>
            </a:r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machine learning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performance benchmark suite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with broad industry and academic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support.</a:t>
            </a:r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275" y="244925"/>
            <a:ext cx="4795749" cy="473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MLPerf is the work of many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Founding leads:</a:t>
            </a:r>
            <a:r>
              <a:rPr lang="en">
                <a:solidFill>
                  <a:srgbClr val="FFFFFF"/>
                </a:solidFill>
              </a:rPr>
              <a:t> Peter Bailis (Stanford), Greg Diamos (Baidu), Peter Mattson (Google), David Patterson (UC Berkeley / Google), Gu-Yeon Wei (Harvard), Matei Zaharia (Stanford)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Training chairs: </a:t>
            </a:r>
            <a:r>
              <a:rPr lang="en">
                <a:solidFill>
                  <a:srgbClr val="FFFFFF"/>
                </a:solidFill>
              </a:rPr>
              <a:t>Victor Bittorf (Google), Paulius Micikevicius (NVIDIA), Andy Hock (Cerebras)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Inference chairs:</a:t>
            </a:r>
            <a:r>
              <a:rPr lang="en">
                <a:solidFill>
                  <a:srgbClr val="FFFFFF"/>
                </a:solidFill>
              </a:rPr>
              <a:t> Christine Cheng (Intel), David Kanter (RWI), Vijay Reddi (Harvard), Carole-Jean Wu (Facebook), Guenther Schmuelling (Microsoft), Hanlin Tang (Intel), Bing Yu (MediaTek)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Many others see </a:t>
            </a:r>
            <a:r>
              <a:rPr b="1" lang="en">
                <a:solidFill>
                  <a:srgbClr val="FFFFFF"/>
                </a:solidFill>
              </a:rPr>
              <a:t>mlperf.org/about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benchmark machine learning? </a:t>
            </a:r>
            <a:endParaRPr/>
          </a:p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hardware is projected to be a ~$60B industry in 2025. </a:t>
            </a:r>
            <a:br>
              <a:rPr lang="en"/>
            </a:br>
            <a:r>
              <a:rPr lang="en" sz="1200"/>
              <a:t>(Tractica.com $66.3B, Marketsandmarkets.com: $59.2B)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/>
              <a:t>“What get measured, gets improved.”  — Peter Drucker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Benchmarking aligns </a:t>
            </a:r>
            <a:r>
              <a:rPr lang="en"/>
              <a:t>research with development</a:t>
            </a:r>
            <a:r>
              <a:rPr lang="en"/>
              <a:t>, </a:t>
            </a:r>
            <a:br>
              <a:rPr lang="en"/>
            </a:br>
            <a:r>
              <a:rPr lang="en"/>
              <a:t>engineering with marketing, and competitors across the industry</a:t>
            </a:r>
            <a:br>
              <a:rPr lang="en"/>
            </a:br>
            <a:r>
              <a:rPr lang="en"/>
              <a:t> in pursuit of a clear objective.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>
            <a:off x="436275" y="98650"/>
            <a:ext cx="83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 benchmark design overview</a:t>
            </a:r>
            <a:endParaRPr sz="2400"/>
          </a:p>
        </p:txBody>
      </p:sp>
      <p:graphicFrame>
        <p:nvGraphicFramePr>
          <p:cNvPr id="147" name="Google Shape;147;p31"/>
          <p:cNvGraphicFramePr/>
          <p:nvPr/>
        </p:nvGraphicFramePr>
        <p:xfrm>
          <a:off x="360075" y="67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{3E70F305-81FF-42E6-9A99-B357D52C0B4B}</a:tableStyleId>
              </a:tblPr>
              <a:tblGrid>
                <a:gridCol w="3241725"/>
                <a:gridCol w="2684775"/>
                <a:gridCol w="2567275"/>
              </a:tblGrid>
              <a:tr h="45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Big Questions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Training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Inference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00FFFF"/>
                    </a:solidFill>
                  </a:tcPr>
                </a:tc>
              </a:tr>
              <a:tr h="45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1. Benchmark definition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What is a benchmark task?</a:t>
                      </a:r>
                      <a:endParaRPr sz="1800"/>
                    </a:p>
                  </a:txBody>
                  <a:tcPr marT="91425" marB="91425" marR="91425" marL="91425"/>
                </a:tc>
                <a:tc hMerge="1"/>
              </a:tr>
              <a:tr h="44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2. Benchmark selection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Which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benchmark </a:t>
                      </a:r>
                      <a:r>
                        <a:rPr lang="en" sz="1800"/>
                        <a:t>tasks?</a:t>
                      </a:r>
                      <a:endParaRPr sz="1800"/>
                    </a:p>
                  </a:txBody>
                  <a:tcPr marT="91425" marB="91425" marR="91425" marL="91425"/>
                </a:tc>
                <a:tc hMerge="1"/>
              </a:tr>
              <a:tr h="44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3. Metric definition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What is performance?</a:t>
                      </a:r>
                      <a:endParaRPr sz="1800"/>
                    </a:p>
                  </a:txBody>
                  <a:tcPr marT="91425" marB="91425" marR="91425" marL="91425"/>
                </a:tc>
                <a:tc hMerge="1"/>
              </a:tr>
              <a:tr h="45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4. Implementation equivalence</a:t>
                      </a:r>
                      <a:endParaRPr sz="1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How do submitters run on very different hardware/software systems?</a:t>
                      </a:r>
                      <a:endParaRPr sz="1800"/>
                    </a:p>
                  </a:txBody>
                  <a:tcPr marT="91425" marB="91425" marR="91425" marL="91425"/>
                </a:tc>
                <a:tc hMerge="1"/>
              </a:tr>
              <a:tr h="4521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5. Issues specific to training or inference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Which hyperparameters can submitters tune?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Quantization, calibration, and/or retraining?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52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Reduce result variance?</a:t>
                      </a:r>
                      <a:endParaRPr sz="1800"/>
                    </a:p>
                  </a:txBody>
                  <a:tcPr marT="91425" marB="91425" marR="70950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benchmark definition</a:t>
            </a:r>
            <a:endParaRPr/>
          </a:p>
        </p:txBody>
      </p:sp>
      <p:grpSp>
        <p:nvGrpSpPr>
          <p:cNvPr id="153" name="Google Shape;153;p32"/>
          <p:cNvGrpSpPr/>
          <p:nvPr/>
        </p:nvGrpSpPr>
        <p:grpSpPr>
          <a:xfrm>
            <a:off x="4458500" y="1513450"/>
            <a:ext cx="3297900" cy="1831392"/>
            <a:chOff x="4458500" y="1513450"/>
            <a:chExt cx="3297900" cy="1831392"/>
          </a:xfrm>
        </p:grpSpPr>
        <p:sp>
          <p:nvSpPr>
            <p:cNvPr id="154" name="Google Shape;154;p32"/>
            <p:cNvSpPr txBox="1"/>
            <p:nvPr/>
          </p:nvSpPr>
          <p:spPr>
            <a:xfrm>
              <a:off x="4458500" y="1513450"/>
              <a:ext cx="3297900" cy="6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Target</a:t>
              </a:r>
              <a:r>
                <a:rPr lang="en" sz="1800"/>
                <a:t> Quality*</a:t>
              </a:r>
              <a:endParaRPr sz="1800"/>
            </a:p>
          </p:txBody>
        </p:sp>
        <p:sp>
          <p:nvSpPr>
            <p:cNvPr id="155" name="Google Shape;155;p32"/>
            <p:cNvSpPr txBox="1"/>
            <p:nvPr/>
          </p:nvSpPr>
          <p:spPr>
            <a:xfrm>
              <a:off x="5495025" y="2044642"/>
              <a:ext cx="1369200" cy="13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E.g. 75.9%</a:t>
              </a:r>
              <a:endParaRPr sz="1800"/>
            </a:p>
          </p:txBody>
        </p:sp>
      </p:grpSp>
      <p:sp>
        <p:nvSpPr>
          <p:cNvPr id="156" name="Google Shape;156;p32"/>
          <p:cNvSpPr/>
          <p:nvPr/>
        </p:nvSpPr>
        <p:spPr>
          <a:xfrm>
            <a:off x="3633863" y="2044650"/>
            <a:ext cx="1665600" cy="13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 a model</a:t>
            </a:r>
            <a:endParaRPr sz="1800"/>
          </a:p>
        </p:txBody>
      </p:sp>
      <p:grpSp>
        <p:nvGrpSpPr>
          <p:cNvPr id="157" name="Google Shape;157;p32"/>
          <p:cNvGrpSpPr/>
          <p:nvPr/>
        </p:nvGrpSpPr>
        <p:grpSpPr>
          <a:xfrm>
            <a:off x="960425" y="1513450"/>
            <a:ext cx="3297900" cy="1837700"/>
            <a:chOff x="960425" y="1513450"/>
            <a:chExt cx="3297900" cy="1837700"/>
          </a:xfrm>
        </p:grpSpPr>
        <p:sp>
          <p:nvSpPr>
            <p:cNvPr id="158" name="Google Shape;158;p32"/>
            <p:cNvSpPr txBox="1"/>
            <p:nvPr/>
          </p:nvSpPr>
          <p:spPr>
            <a:xfrm>
              <a:off x="960425" y="1513450"/>
              <a:ext cx="3297900" cy="6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Dataset</a:t>
              </a:r>
              <a:endParaRPr sz="1800"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870300" y="2038350"/>
              <a:ext cx="1478150" cy="1312800"/>
            </a:xfrm>
            <a:prstGeom prst="flowChartMagneticDisk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E.g. ImageNet</a:t>
              </a:r>
              <a:endParaRPr/>
            </a:p>
          </p:txBody>
        </p:sp>
      </p:grpSp>
      <p:sp>
        <p:nvSpPr>
          <p:cNvPr id="160" name="Google Shape;160;p32"/>
          <p:cNvSpPr txBox="1"/>
          <p:nvPr/>
        </p:nvSpPr>
        <p:spPr>
          <a:xfrm>
            <a:off x="311700" y="4337550"/>
            <a:ext cx="6935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 Target quality set by experts in area, raised as SOTA improves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33"/>
          <p:cNvGraphicFramePr/>
          <p:nvPr/>
        </p:nvGraphicFramePr>
        <p:xfrm>
          <a:off x="255013" y="744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{3E70F305-81FF-42E6-9A99-B357D52C0B4B}</a:tableStyleId>
              </a:tblPr>
              <a:tblGrid>
                <a:gridCol w="1970675"/>
                <a:gridCol w="1183750"/>
                <a:gridCol w="1677650"/>
                <a:gridCol w="1835000"/>
                <a:gridCol w="1966900"/>
              </a:tblGrid>
              <a:tr h="43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Vision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Speech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Language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Commerce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Research 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8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</a:t>
                      </a:r>
                      <a:r>
                        <a:rPr lang="en">
                          <a:solidFill>
                            <a:srgbClr val="999999"/>
                          </a:solidFill>
                        </a:rPr>
                        <a:t> ~~~~~~~~~</a:t>
                      </a:r>
                      <a:endParaRPr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~~~~~~~~~~~</a:t>
                      </a:r>
                      <a:endParaRPr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~~~~~~~~</a:t>
                      </a:r>
                      <a:endParaRPr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278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Image classification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Object detection / segmentation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Video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Medical imaging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Speech to text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Text to speech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Translation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Language modeling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RecSys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Time series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Reinforcement learning -- </a:t>
                      </a:r>
                      <a:br>
                        <a:rPr lang="en" sz="1800">
                          <a:solidFill>
                            <a:schemeClr val="dk1"/>
                          </a:solidFill>
                        </a:rPr>
                      </a:b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games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Reinforcement learning -- robotics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GANs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11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benchmark selection</a:t>
            </a:r>
            <a:endParaRPr/>
          </a:p>
        </p:txBody>
      </p:sp>
      <p:sp>
        <p:nvSpPr>
          <p:cNvPr id="167" name="Google Shape;167;p33"/>
          <p:cNvSpPr/>
          <p:nvPr/>
        </p:nvSpPr>
        <p:spPr>
          <a:xfrm>
            <a:off x="908775" y="1304500"/>
            <a:ext cx="1002983" cy="786633"/>
          </a:xfrm>
          <a:custGeom>
            <a:rect b="b" l="l" r="r" t="t"/>
            <a:pathLst>
              <a:path extrusionOk="0" h="144868" w="190500">
                <a:moveTo>
                  <a:pt x="95250" y="32711"/>
                </a:moveTo>
                <a:cubicBezTo>
                  <a:pt x="169209" y="32711"/>
                  <a:pt x="190500" y="88790"/>
                  <a:pt x="190500" y="88790"/>
                </a:cubicBezTo>
                <a:cubicBezTo>
                  <a:pt x="190500" y="88790"/>
                  <a:pt x="169209" y="144868"/>
                  <a:pt x="95250" y="144868"/>
                </a:cubicBezTo>
                <a:cubicBezTo>
                  <a:pt x="126218" y="144868"/>
                  <a:pt x="151328" y="119758"/>
                  <a:pt x="151328" y="88790"/>
                </a:cubicBezTo>
                <a:cubicBezTo>
                  <a:pt x="151328" y="57822"/>
                  <a:pt x="126218" y="32711"/>
                  <a:pt x="95250" y="32711"/>
                </a:cubicBezTo>
                <a:close/>
                <a:moveTo>
                  <a:pt x="95250" y="144868"/>
                </a:moveTo>
                <a:cubicBezTo>
                  <a:pt x="64282" y="144868"/>
                  <a:pt x="39172" y="119758"/>
                  <a:pt x="39172" y="88790"/>
                </a:cubicBezTo>
                <a:cubicBezTo>
                  <a:pt x="39172" y="57822"/>
                  <a:pt x="64282" y="32711"/>
                  <a:pt x="95250" y="32711"/>
                </a:cubicBezTo>
                <a:cubicBezTo>
                  <a:pt x="21291" y="32711"/>
                  <a:pt x="13" y="88790"/>
                  <a:pt x="13" y="88790"/>
                </a:cubicBezTo>
                <a:cubicBezTo>
                  <a:pt x="13" y="88790"/>
                  <a:pt x="21291" y="144868"/>
                  <a:pt x="95250" y="144868"/>
                </a:cubicBezTo>
                <a:close/>
              </a:path>
              <a:path extrusionOk="0" h="144868" w="190500">
                <a:moveTo>
                  <a:pt x="46414" y="69178"/>
                </a:moveTo>
                <a:cubicBezTo>
                  <a:pt x="46414" y="78061"/>
                  <a:pt x="52323" y="85572"/>
                  <a:pt x="60424" y="87982"/>
                </a:cubicBezTo>
                <a:lnTo>
                  <a:pt x="60885" y="91840"/>
                </a:lnTo>
                <a:cubicBezTo>
                  <a:pt x="62321" y="108170"/>
                  <a:pt x="75280" y="121616"/>
                  <a:pt x="92187" y="123129"/>
                </a:cubicBezTo>
                <a:cubicBezTo>
                  <a:pt x="111157" y="124821"/>
                  <a:pt x="127923" y="110824"/>
                  <a:pt x="129628" y="91840"/>
                </a:cubicBezTo>
                <a:cubicBezTo>
                  <a:pt x="131320" y="72857"/>
                  <a:pt x="117322" y="56104"/>
                  <a:pt x="98339" y="54399"/>
                </a:cubicBezTo>
                <a:cubicBezTo>
                  <a:pt x="93430" y="53963"/>
                  <a:pt x="88662" y="54566"/>
                  <a:pt x="84265" y="56053"/>
                </a:cubicBezTo>
                <a:lnTo>
                  <a:pt x="81612" y="57258"/>
                </a:lnTo>
                <a:cubicBezTo>
                  <a:pt x="78023" y="52579"/>
                  <a:pt x="72383" y="49567"/>
                  <a:pt x="66038" y="49567"/>
                </a:cubicBezTo>
                <a:cubicBezTo>
                  <a:pt x="55194" y="49567"/>
                  <a:pt x="46414" y="58347"/>
                  <a:pt x="46414" y="69178"/>
                </a:cubicBezTo>
                <a:close/>
                <a:moveTo>
                  <a:pt x="95250" y="32711"/>
                </a:moveTo>
                <a:cubicBezTo>
                  <a:pt x="126218" y="32711"/>
                  <a:pt x="151328" y="57822"/>
                  <a:pt x="151328" y="88790"/>
                </a:cubicBezTo>
                <a:cubicBezTo>
                  <a:pt x="151328" y="119758"/>
                  <a:pt x="126218" y="144868"/>
                  <a:pt x="95250" y="144868"/>
                </a:cubicBezTo>
                <a:cubicBezTo>
                  <a:pt x="64282" y="144868"/>
                  <a:pt x="39172" y="119758"/>
                  <a:pt x="39172" y="88790"/>
                </a:cubicBezTo>
                <a:cubicBezTo>
                  <a:pt x="39172" y="57822"/>
                  <a:pt x="64282" y="32711"/>
                  <a:pt x="95250" y="32711"/>
                </a:cubicBezTo>
                <a:close/>
              </a:path>
              <a:path extrusionOk="0" h="144868" w="190500">
                <a:moveTo>
                  <a:pt x="66025" y="88790"/>
                </a:moveTo>
                <a:cubicBezTo>
                  <a:pt x="76856" y="88790"/>
                  <a:pt x="85637" y="80009"/>
                  <a:pt x="85637" y="69178"/>
                </a:cubicBezTo>
                <a:cubicBezTo>
                  <a:pt x="85637" y="64692"/>
                  <a:pt x="84137" y="60565"/>
                  <a:pt x="81599" y="57258"/>
                </a:cubicBezTo>
                <a:lnTo>
                  <a:pt x="84252" y="56053"/>
                </a:lnTo>
                <a:cubicBezTo>
                  <a:pt x="88649" y="54579"/>
                  <a:pt x="93417" y="53963"/>
                  <a:pt x="98326" y="54399"/>
                </a:cubicBezTo>
                <a:cubicBezTo>
                  <a:pt x="117310" y="56091"/>
                  <a:pt x="131307" y="72857"/>
                  <a:pt x="129615" y="91840"/>
                </a:cubicBezTo>
                <a:cubicBezTo>
                  <a:pt x="127923" y="110824"/>
                  <a:pt x="111157" y="124821"/>
                  <a:pt x="92174" y="123129"/>
                </a:cubicBezTo>
                <a:cubicBezTo>
                  <a:pt x="75280" y="121616"/>
                  <a:pt x="62321" y="108158"/>
                  <a:pt x="60872" y="91840"/>
                </a:cubicBezTo>
                <a:lnTo>
                  <a:pt x="60411" y="87982"/>
                </a:lnTo>
                <a:cubicBezTo>
                  <a:pt x="62205" y="88508"/>
                  <a:pt x="64077" y="88790"/>
                  <a:pt x="66025" y="88790"/>
                </a:cubicBezTo>
                <a:close/>
              </a:path>
              <a:path extrusionOk="0" h="144868" w="190500">
                <a:moveTo>
                  <a:pt x="81599" y="57258"/>
                </a:moveTo>
                <a:cubicBezTo>
                  <a:pt x="84137" y="60565"/>
                  <a:pt x="85637" y="64692"/>
                  <a:pt x="85637" y="69178"/>
                </a:cubicBezTo>
                <a:cubicBezTo>
                  <a:pt x="85637" y="80009"/>
                  <a:pt x="76856" y="88790"/>
                  <a:pt x="66025" y="88790"/>
                </a:cubicBezTo>
                <a:cubicBezTo>
                  <a:pt x="64077" y="88790"/>
                  <a:pt x="62205" y="88508"/>
                  <a:pt x="60424" y="87982"/>
                </a:cubicBezTo>
                <a:cubicBezTo>
                  <a:pt x="52323" y="85572"/>
                  <a:pt x="46414" y="78061"/>
                  <a:pt x="46414" y="69178"/>
                </a:cubicBezTo>
                <a:cubicBezTo>
                  <a:pt x="46414" y="58347"/>
                  <a:pt x="55194" y="49567"/>
                  <a:pt x="66025" y="49567"/>
                </a:cubicBezTo>
                <a:cubicBezTo>
                  <a:pt x="72370" y="49567"/>
                  <a:pt x="78010" y="52579"/>
                  <a:pt x="81599" y="57258"/>
                </a:cubicBezTo>
                <a:close/>
              </a:path>
              <a:path extrusionOk="0" fill="none" h="144868" w="190500">
                <a:moveTo>
                  <a:pt x="95250" y="32711"/>
                </a:moveTo>
                <a:cubicBezTo>
                  <a:pt x="126218" y="32711"/>
                  <a:pt x="151328" y="57822"/>
                  <a:pt x="151328" y="88790"/>
                </a:cubicBezTo>
                <a:cubicBezTo>
                  <a:pt x="151328" y="119758"/>
                  <a:pt x="126218" y="144868"/>
                  <a:pt x="95250" y="144868"/>
                </a:cubicBezTo>
                <a:cubicBezTo>
                  <a:pt x="64282" y="144868"/>
                  <a:pt x="39172" y="119758"/>
                  <a:pt x="39172" y="88790"/>
                </a:cubicBezTo>
                <a:cubicBezTo>
                  <a:pt x="39172" y="57822"/>
                  <a:pt x="64282" y="32711"/>
                  <a:pt x="95250" y="32711"/>
                </a:cubicBezTo>
                <a:close/>
              </a:path>
              <a:path extrusionOk="0" fill="none" h="144868" w="190500">
                <a:moveTo>
                  <a:pt x="81599" y="57258"/>
                </a:moveTo>
                <a:cubicBezTo>
                  <a:pt x="84137" y="60565"/>
                  <a:pt x="85637" y="64692"/>
                  <a:pt x="85637" y="69178"/>
                </a:cubicBezTo>
                <a:cubicBezTo>
                  <a:pt x="85637" y="80009"/>
                  <a:pt x="76856" y="88790"/>
                  <a:pt x="66025" y="88790"/>
                </a:cubicBezTo>
                <a:cubicBezTo>
                  <a:pt x="64077" y="88790"/>
                  <a:pt x="62205" y="88508"/>
                  <a:pt x="60424" y="87982"/>
                </a:cubicBezTo>
                <a:cubicBezTo>
                  <a:pt x="52323" y="85572"/>
                  <a:pt x="46414" y="78061"/>
                  <a:pt x="46414" y="69178"/>
                </a:cubicBezTo>
                <a:cubicBezTo>
                  <a:pt x="46414" y="58347"/>
                  <a:pt x="55194" y="49567"/>
                  <a:pt x="66025" y="49567"/>
                </a:cubicBezTo>
                <a:cubicBezTo>
                  <a:pt x="72370" y="49567"/>
                  <a:pt x="78010" y="52579"/>
                  <a:pt x="81599" y="57258"/>
                </a:cubicBezTo>
                <a:close/>
              </a:path>
              <a:path extrusionOk="0" fill="none" h="144868" w="190500">
                <a:moveTo>
                  <a:pt x="60424" y="87969"/>
                </a:moveTo>
                <a:lnTo>
                  <a:pt x="60885" y="91828"/>
                </a:lnTo>
                <a:cubicBezTo>
                  <a:pt x="62321" y="108158"/>
                  <a:pt x="75280" y="121604"/>
                  <a:pt x="92187" y="123116"/>
                </a:cubicBezTo>
                <a:cubicBezTo>
                  <a:pt x="111157" y="124808"/>
                  <a:pt x="127923" y="110811"/>
                  <a:pt x="129628" y="91828"/>
                </a:cubicBezTo>
                <a:cubicBezTo>
                  <a:pt x="131320" y="72844"/>
                  <a:pt x="117322" y="56091"/>
                  <a:pt x="98339" y="54386"/>
                </a:cubicBezTo>
                <a:cubicBezTo>
                  <a:pt x="93430" y="53951"/>
                  <a:pt x="88662" y="54553"/>
                  <a:pt x="84265" y="56040"/>
                </a:cubicBezTo>
                <a:lnTo>
                  <a:pt x="81612" y="57245"/>
                </a:lnTo>
              </a:path>
              <a:path extrusionOk="0" fill="none" h="144868" w="190500">
                <a:moveTo>
                  <a:pt x="0" y="88790"/>
                </a:moveTo>
                <a:cubicBezTo>
                  <a:pt x="0" y="88790"/>
                  <a:pt x="21291" y="32711"/>
                  <a:pt x="95237" y="32711"/>
                </a:cubicBezTo>
              </a:path>
              <a:path extrusionOk="0" fill="none" h="144868" w="190500">
                <a:moveTo>
                  <a:pt x="190500" y="88790"/>
                </a:moveTo>
                <a:cubicBezTo>
                  <a:pt x="190500" y="88790"/>
                  <a:pt x="169209" y="32711"/>
                  <a:pt x="95250" y="32711"/>
                </a:cubicBezTo>
              </a:path>
              <a:path extrusionOk="0" fill="none" h="144868" w="190500">
                <a:moveTo>
                  <a:pt x="190500" y="88790"/>
                </a:moveTo>
                <a:cubicBezTo>
                  <a:pt x="190500" y="88790"/>
                  <a:pt x="169209" y="144868"/>
                  <a:pt x="95250" y="144868"/>
                </a:cubicBezTo>
              </a:path>
              <a:path extrusionOk="0" fill="none" h="144868" w="190500">
                <a:moveTo>
                  <a:pt x="0" y="88790"/>
                </a:moveTo>
                <a:cubicBezTo>
                  <a:pt x="0" y="88790"/>
                  <a:pt x="21291" y="144868"/>
                  <a:pt x="95237" y="144868"/>
                </a:cubicBezTo>
              </a:path>
              <a:path extrusionOk="0" fill="none" h="144868" w="190500">
                <a:moveTo>
                  <a:pt x="95250" y="29904"/>
                </a:moveTo>
                <a:lnTo>
                  <a:pt x="95250" y="0"/>
                </a:lnTo>
              </a:path>
              <a:path extrusionOk="0" fill="none" h="144868" w="190500">
                <a:moveTo>
                  <a:pt x="136242" y="36685"/>
                </a:moveTo>
                <a:lnTo>
                  <a:pt x="149508" y="9895"/>
                </a:lnTo>
              </a:path>
              <a:path extrusionOk="0" fill="none" h="144868" w="190500">
                <a:moveTo>
                  <a:pt x="166428" y="56694"/>
                </a:moveTo>
                <a:lnTo>
                  <a:pt x="187885" y="36685"/>
                </a:lnTo>
              </a:path>
              <a:path extrusionOk="0" fill="none" h="144868" w="190500">
                <a:moveTo>
                  <a:pt x="24072" y="56694"/>
                </a:moveTo>
                <a:lnTo>
                  <a:pt x="2615" y="36685"/>
                </a:lnTo>
              </a:path>
              <a:path extrusionOk="0" fill="none" h="144868" w="190500">
                <a:moveTo>
                  <a:pt x="54258" y="36685"/>
                </a:moveTo>
                <a:lnTo>
                  <a:pt x="40992" y="9895"/>
                </a:lnTo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3"/>
          <p:cNvSpPr/>
          <p:nvPr/>
        </p:nvSpPr>
        <p:spPr>
          <a:xfrm>
            <a:off x="2347925" y="1485469"/>
            <a:ext cx="1002983" cy="424695"/>
          </a:xfrm>
          <a:custGeom>
            <a:rect b="b" l="l" r="r" t="t"/>
            <a:pathLst>
              <a:path extrusionOk="0" h="83849" w="190500">
                <a:moveTo>
                  <a:pt x="95256" y="36720"/>
                </a:moveTo>
                <a:cubicBezTo>
                  <a:pt x="158291" y="36720"/>
                  <a:pt x="184527" y="19379"/>
                  <a:pt x="189564" y="15534"/>
                </a:cubicBezTo>
                <a:cubicBezTo>
                  <a:pt x="182220" y="21404"/>
                  <a:pt x="132913" y="59752"/>
                  <a:pt x="99819" y="57894"/>
                </a:cubicBezTo>
                <a:cubicBezTo>
                  <a:pt x="96782" y="57727"/>
                  <a:pt x="93731" y="57727"/>
                  <a:pt x="90694" y="57894"/>
                </a:cubicBezTo>
                <a:cubicBezTo>
                  <a:pt x="57600" y="59765"/>
                  <a:pt x="8293" y="21404"/>
                  <a:pt x="948" y="15534"/>
                </a:cubicBezTo>
                <a:cubicBezTo>
                  <a:pt x="5986" y="19379"/>
                  <a:pt x="32222" y="36720"/>
                  <a:pt x="95256" y="36720"/>
                </a:cubicBezTo>
                <a:close/>
              </a:path>
              <a:path extrusionOk="0" h="83849" w="190500">
                <a:moveTo>
                  <a:pt x="190487" y="14777"/>
                </a:moveTo>
                <a:cubicBezTo>
                  <a:pt x="190180" y="15316"/>
                  <a:pt x="150959" y="83849"/>
                  <a:pt x="95256" y="83849"/>
                </a:cubicBezTo>
                <a:cubicBezTo>
                  <a:pt x="39553" y="83849"/>
                  <a:pt x="333" y="15316"/>
                  <a:pt x="26" y="14777"/>
                </a:cubicBezTo>
                <a:lnTo>
                  <a:pt x="38" y="14790"/>
                </a:lnTo>
                <a:cubicBezTo>
                  <a:pt x="115" y="14854"/>
                  <a:pt x="410" y="15111"/>
                  <a:pt x="948" y="15521"/>
                </a:cubicBezTo>
                <a:cubicBezTo>
                  <a:pt x="8293" y="21391"/>
                  <a:pt x="57600" y="59740"/>
                  <a:pt x="90694" y="57881"/>
                </a:cubicBezTo>
                <a:cubicBezTo>
                  <a:pt x="93731" y="57715"/>
                  <a:pt x="96782" y="57715"/>
                  <a:pt x="99819" y="57881"/>
                </a:cubicBezTo>
                <a:cubicBezTo>
                  <a:pt x="132913" y="59752"/>
                  <a:pt x="182220" y="21391"/>
                  <a:pt x="189564" y="15521"/>
                </a:cubicBezTo>
                <a:cubicBezTo>
                  <a:pt x="190090" y="15111"/>
                  <a:pt x="190397" y="14854"/>
                  <a:pt x="190474" y="14790"/>
                </a:cubicBezTo>
                <a:cubicBezTo>
                  <a:pt x="190487" y="14790"/>
                  <a:pt x="190487" y="14777"/>
                  <a:pt x="190487" y="14777"/>
                </a:cubicBezTo>
                <a:close/>
                <a:moveTo>
                  <a:pt x="190487" y="14777"/>
                </a:moveTo>
                <a:cubicBezTo>
                  <a:pt x="190295" y="14854"/>
                  <a:pt x="170403" y="22826"/>
                  <a:pt x="158893" y="11317"/>
                </a:cubicBezTo>
                <a:cubicBezTo>
                  <a:pt x="147332" y="-244"/>
                  <a:pt x="120980" y="-6448"/>
                  <a:pt x="95244" y="10163"/>
                </a:cubicBezTo>
                <a:cubicBezTo>
                  <a:pt x="69507" y="-6448"/>
                  <a:pt x="43168" y="-244"/>
                  <a:pt x="31594" y="11317"/>
                </a:cubicBezTo>
                <a:cubicBezTo>
                  <a:pt x="20084" y="22826"/>
                  <a:pt x="192" y="14854"/>
                  <a:pt x="0" y="14777"/>
                </a:cubicBezTo>
                <a:lnTo>
                  <a:pt x="13" y="14790"/>
                </a:lnTo>
                <a:cubicBezTo>
                  <a:pt x="90" y="14854"/>
                  <a:pt x="397" y="15111"/>
                  <a:pt x="923" y="15521"/>
                </a:cubicBezTo>
                <a:cubicBezTo>
                  <a:pt x="5973" y="19366"/>
                  <a:pt x="32196" y="36707"/>
                  <a:pt x="95231" y="36707"/>
                </a:cubicBezTo>
                <a:cubicBezTo>
                  <a:pt x="158265" y="36707"/>
                  <a:pt x="184502" y="19366"/>
                  <a:pt x="189539" y="15521"/>
                </a:cubicBezTo>
                <a:cubicBezTo>
                  <a:pt x="190051" y="15111"/>
                  <a:pt x="190359" y="14854"/>
                  <a:pt x="190449" y="14790"/>
                </a:cubicBezTo>
                <a:cubicBezTo>
                  <a:pt x="190487" y="14790"/>
                  <a:pt x="190487" y="14777"/>
                  <a:pt x="190487" y="14777"/>
                </a:cubicBezTo>
                <a:close/>
              </a:path>
              <a:path extrusionOk="0" fill="none" h="83849" w="190500">
                <a:moveTo>
                  <a:pt x="26" y="14777"/>
                </a:moveTo>
                <a:cubicBezTo>
                  <a:pt x="333" y="15316"/>
                  <a:pt x="39553" y="83849"/>
                  <a:pt x="95256" y="83849"/>
                </a:cubicBezTo>
              </a:path>
              <a:path extrusionOk="0" fill="none" h="83849" w="190500">
                <a:moveTo>
                  <a:pt x="190487" y="14777"/>
                </a:moveTo>
                <a:cubicBezTo>
                  <a:pt x="190295" y="14854"/>
                  <a:pt x="170403" y="22826"/>
                  <a:pt x="158893" y="11317"/>
                </a:cubicBezTo>
                <a:cubicBezTo>
                  <a:pt x="147332" y="-244"/>
                  <a:pt x="120980" y="-6448"/>
                  <a:pt x="95244" y="10163"/>
                </a:cubicBezTo>
                <a:cubicBezTo>
                  <a:pt x="69507" y="-6448"/>
                  <a:pt x="43168" y="-244"/>
                  <a:pt x="31594" y="11317"/>
                </a:cubicBezTo>
                <a:cubicBezTo>
                  <a:pt x="20084" y="22826"/>
                  <a:pt x="192" y="14854"/>
                  <a:pt x="0" y="14777"/>
                </a:cubicBezTo>
              </a:path>
              <a:path extrusionOk="0" fill="none" h="83849" w="190500">
                <a:moveTo>
                  <a:pt x="95256" y="83849"/>
                </a:moveTo>
                <a:cubicBezTo>
                  <a:pt x="150959" y="83849"/>
                  <a:pt x="190192" y="15316"/>
                  <a:pt x="190487" y="14777"/>
                </a:cubicBezTo>
              </a:path>
              <a:path extrusionOk="0" fill="none" h="83849" w="190500">
                <a:moveTo>
                  <a:pt x="38" y="14790"/>
                </a:moveTo>
                <a:cubicBezTo>
                  <a:pt x="115" y="14854"/>
                  <a:pt x="410" y="15111"/>
                  <a:pt x="948" y="15521"/>
                </a:cubicBezTo>
                <a:cubicBezTo>
                  <a:pt x="5998" y="19366"/>
                  <a:pt x="32222" y="36707"/>
                  <a:pt x="95256" y="36707"/>
                </a:cubicBezTo>
                <a:cubicBezTo>
                  <a:pt x="158291" y="36707"/>
                  <a:pt x="184527" y="19366"/>
                  <a:pt x="189564" y="15521"/>
                </a:cubicBezTo>
                <a:cubicBezTo>
                  <a:pt x="190090" y="15111"/>
                  <a:pt x="190397" y="14854"/>
                  <a:pt x="190474" y="14790"/>
                </a:cubicBezTo>
              </a:path>
              <a:path extrusionOk="0" fill="none" h="83849" w="190500">
                <a:moveTo>
                  <a:pt x="26" y="14777"/>
                </a:moveTo>
                <a:lnTo>
                  <a:pt x="38" y="14790"/>
                </a:lnTo>
              </a:path>
              <a:path extrusionOk="0" fill="none" h="83849" w="190500">
                <a:moveTo>
                  <a:pt x="190474" y="14790"/>
                </a:moveTo>
                <a:cubicBezTo>
                  <a:pt x="190397" y="14854"/>
                  <a:pt x="190090" y="15111"/>
                  <a:pt x="189564" y="15521"/>
                </a:cubicBezTo>
                <a:cubicBezTo>
                  <a:pt x="182220" y="21391"/>
                  <a:pt x="132913" y="59740"/>
                  <a:pt x="99819" y="57881"/>
                </a:cubicBezTo>
                <a:cubicBezTo>
                  <a:pt x="96782" y="57715"/>
                  <a:pt x="93731" y="57715"/>
                  <a:pt x="90694" y="57881"/>
                </a:cubicBezTo>
                <a:cubicBezTo>
                  <a:pt x="57600" y="59752"/>
                  <a:pt x="8293" y="21391"/>
                  <a:pt x="948" y="15521"/>
                </a:cubicBezTo>
                <a:cubicBezTo>
                  <a:pt x="436" y="15111"/>
                  <a:pt x="128" y="14854"/>
                  <a:pt x="38" y="14790"/>
                </a:cubicBezTo>
              </a:path>
              <a:path extrusionOk="0" fill="none" h="83849" w="190500">
                <a:moveTo>
                  <a:pt x="190474" y="14790"/>
                </a:moveTo>
                <a:cubicBezTo>
                  <a:pt x="190487" y="14777"/>
                  <a:pt x="190487" y="14777"/>
                  <a:pt x="190500" y="14777"/>
                </a:cubicBezTo>
              </a:path>
              <a:path extrusionOk="0" fill="none" h="83849" w="190500">
                <a:moveTo>
                  <a:pt x="190487" y="14777"/>
                </a:moveTo>
                <a:cubicBezTo>
                  <a:pt x="190500" y="14777"/>
                  <a:pt x="190500" y="14777"/>
                  <a:pt x="190487" y="14777"/>
                </a:cubicBezTo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3"/>
          <p:cNvSpPr txBox="1"/>
          <p:nvPr/>
        </p:nvSpPr>
        <p:spPr>
          <a:xfrm>
            <a:off x="5183950" y="1319067"/>
            <a:ext cx="1470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99999"/>
                </a:solidFill>
              </a:rPr>
              <a:t>$$$</a:t>
            </a:r>
            <a:endParaRPr sz="4800">
              <a:solidFill>
                <a:srgbClr val="999999"/>
              </a:solidFill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6908075" y="1715697"/>
            <a:ext cx="168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999999"/>
              </a:solidFill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7386720" y="1305284"/>
            <a:ext cx="577691" cy="785066"/>
          </a:xfrm>
          <a:custGeom>
            <a:rect b="b" l="l" r="r" t="t"/>
            <a:pathLst>
              <a:path extrusionOk="0" h="258884" w="190500">
                <a:moveTo>
                  <a:pt x="188634" y="237354"/>
                </a:moveTo>
                <a:lnTo>
                  <a:pt x="116972" y="134807"/>
                </a:lnTo>
                <a:lnTo>
                  <a:pt x="116972" y="113660"/>
                </a:lnTo>
                <a:lnTo>
                  <a:pt x="129409" y="113660"/>
                </a:lnTo>
                <a:lnTo>
                  <a:pt x="129409" y="97460"/>
                </a:lnTo>
                <a:lnTo>
                  <a:pt x="61056" y="97460"/>
                </a:lnTo>
                <a:lnTo>
                  <a:pt x="61056" y="113660"/>
                </a:lnTo>
                <a:lnTo>
                  <a:pt x="73546" y="113660"/>
                </a:lnTo>
                <a:lnTo>
                  <a:pt x="73546" y="134807"/>
                </a:lnTo>
                <a:lnTo>
                  <a:pt x="1883" y="237354"/>
                </a:lnTo>
                <a:cubicBezTo>
                  <a:pt x="-3517" y="246986"/>
                  <a:pt x="3433" y="258884"/>
                  <a:pt x="14495" y="258884"/>
                </a:cubicBezTo>
                <a:lnTo>
                  <a:pt x="176040" y="258884"/>
                </a:lnTo>
                <a:cubicBezTo>
                  <a:pt x="187066" y="258884"/>
                  <a:pt x="194034" y="246986"/>
                  <a:pt x="188634" y="237354"/>
                </a:cubicBezTo>
                <a:close/>
                <a:moveTo>
                  <a:pt x="24110" y="239879"/>
                </a:moveTo>
                <a:lnTo>
                  <a:pt x="70724" y="169732"/>
                </a:lnTo>
                <a:lnTo>
                  <a:pt x="119898" y="169924"/>
                </a:lnTo>
                <a:lnTo>
                  <a:pt x="166407" y="239879"/>
                </a:lnTo>
                <a:lnTo>
                  <a:pt x="24110" y="239879"/>
                </a:lnTo>
                <a:close/>
              </a:path>
              <a:path extrusionOk="0" h="258884" w="190500">
                <a:moveTo>
                  <a:pt x="119881" y="169924"/>
                </a:moveTo>
                <a:lnTo>
                  <a:pt x="70724" y="169732"/>
                </a:lnTo>
                <a:lnTo>
                  <a:pt x="24110" y="239879"/>
                </a:lnTo>
                <a:lnTo>
                  <a:pt x="166390" y="239879"/>
                </a:lnTo>
                <a:close/>
              </a:path>
              <a:path extrusionOk="0" h="258884" w="190500">
                <a:moveTo>
                  <a:pt x="83562" y="30745"/>
                </a:moveTo>
                <a:cubicBezTo>
                  <a:pt x="78684" y="30745"/>
                  <a:pt x="74748" y="34699"/>
                  <a:pt x="74748" y="39559"/>
                </a:cubicBezTo>
                <a:cubicBezTo>
                  <a:pt x="74748" y="44436"/>
                  <a:pt x="78684" y="48373"/>
                  <a:pt x="83562" y="48373"/>
                </a:cubicBezTo>
                <a:cubicBezTo>
                  <a:pt x="88439" y="48373"/>
                  <a:pt x="92376" y="44419"/>
                  <a:pt x="92376" y="39559"/>
                </a:cubicBezTo>
                <a:cubicBezTo>
                  <a:pt x="92376" y="34699"/>
                  <a:pt x="88422" y="30745"/>
                  <a:pt x="83562" y="30745"/>
                </a:cubicBezTo>
                <a:close/>
                <a:moveTo>
                  <a:pt x="98490" y="61385"/>
                </a:moveTo>
                <a:cubicBezTo>
                  <a:pt x="95111" y="61385"/>
                  <a:pt x="92358" y="64137"/>
                  <a:pt x="92358" y="67517"/>
                </a:cubicBezTo>
                <a:cubicBezTo>
                  <a:pt x="92358" y="70896"/>
                  <a:pt x="95111" y="73648"/>
                  <a:pt x="98490" y="73648"/>
                </a:cubicBezTo>
                <a:cubicBezTo>
                  <a:pt x="101869" y="73648"/>
                  <a:pt x="104621" y="70896"/>
                  <a:pt x="104621" y="67517"/>
                </a:cubicBezTo>
                <a:cubicBezTo>
                  <a:pt x="104621" y="64120"/>
                  <a:pt x="101887" y="61385"/>
                  <a:pt x="98490" y="61385"/>
                </a:cubicBezTo>
                <a:close/>
                <a:moveTo>
                  <a:pt x="112303" y="17"/>
                </a:moveTo>
                <a:cubicBezTo>
                  <a:pt x="104674" y="17"/>
                  <a:pt x="98490" y="6201"/>
                  <a:pt x="98490" y="13831"/>
                </a:cubicBezTo>
                <a:cubicBezTo>
                  <a:pt x="98490" y="21460"/>
                  <a:pt x="104674" y="27644"/>
                  <a:pt x="112303" y="27644"/>
                </a:cubicBezTo>
                <a:cubicBezTo>
                  <a:pt x="119933" y="27644"/>
                  <a:pt x="126117" y="21460"/>
                  <a:pt x="126117" y="13831"/>
                </a:cubicBezTo>
                <a:cubicBezTo>
                  <a:pt x="126117" y="6184"/>
                  <a:pt x="119933" y="17"/>
                  <a:pt x="112303" y="17"/>
                </a:cubicBezTo>
                <a:close/>
              </a:path>
              <a:path extrusionOk="0" fill="none" h="258884" w="190500">
                <a:moveTo>
                  <a:pt x="166390" y="239879"/>
                </a:moveTo>
                <a:lnTo>
                  <a:pt x="119881" y="169924"/>
                </a:lnTo>
                <a:lnTo>
                  <a:pt x="70724" y="169732"/>
                </a:lnTo>
                <a:lnTo>
                  <a:pt x="24110" y="239879"/>
                </a:lnTo>
                <a:close/>
              </a:path>
              <a:path extrusionOk="0" fill="none" h="258884" w="190500">
                <a:moveTo>
                  <a:pt x="83562" y="48373"/>
                </a:moveTo>
                <a:cubicBezTo>
                  <a:pt x="88426" y="48373"/>
                  <a:pt x="92376" y="44424"/>
                  <a:pt x="92376" y="39559"/>
                </a:cubicBezTo>
                <a:cubicBezTo>
                  <a:pt x="92376" y="34694"/>
                  <a:pt x="88426" y="30745"/>
                  <a:pt x="83562" y="30745"/>
                </a:cubicBezTo>
                <a:cubicBezTo>
                  <a:pt x="78697" y="30745"/>
                  <a:pt x="74748" y="34694"/>
                  <a:pt x="74748" y="39559"/>
                </a:cubicBezTo>
                <a:cubicBezTo>
                  <a:pt x="74748" y="44424"/>
                  <a:pt x="78697" y="48373"/>
                  <a:pt x="83562" y="48373"/>
                </a:cubicBezTo>
              </a:path>
              <a:path extrusionOk="0" fill="none" h="258884" w="190500">
                <a:moveTo>
                  <a:pt x="112303" y="27627"/>
                </a:moveTo>
                <a:cubicBezTo>
                  <a:pt x="119927" y="27627"/>
                  <a:pt x="126117" y="21437"/>
                  <a:pt x="126117" y="13813"/>
                </a:cubicBezTo>
                <a:cubicBezTo>
                  <a:pt x="126117" y="6190"/>
                  <a:pt x="119927" y="0"/>
                  <a:pt x="112303" y="0"/>
                </a:cubicBezTo>
                <a:cubicBezTo>
                  <a:pt x="104679" y="0"/>
                  <a:pt x="98490" y="6190"/>
                  <a:pt x="98490" y="13813"/>
                </a:cubicBezTo>
                <a:cubicBezTo>
                  <a:pt x="98490" y="21437"/>
                  <a:pt x="104679" y="27627"/>
                  <a:pt x="112303" y="27627"/>
                </a:cubicBezTo>
              </a:path>
              <a:path extrusionOk="0" fill="none" h="258884" w="190500">
                <a:moveTo>
                  <a:pt x="176023" y="258884"/>
                </a:moveTo>
                <a:lnTo>
                  <a:pt x="14477" y="258884"/>
                </a:lnTo>
                <a:cubicBezTo>
                  <a:pt x="3433" y="258884"/>
                  <a:pt x="-3534" y="246986"/>
                  <a:pt x="1866" y="237354"/>
                </a:cubicBezTo>
                <a:lnTo>
                  <a:pt x="73528" y="134807"/>
                </a:lnTo>
                <a:lnTo>
                  <a:pt x="73528" y="113660"/>
                </a:lnTo>
                <a:lnTo>
                  <a:pt x="61039" y="113660"/>
                </a:lnTo>
                <a:lnTo>
                  <a:pt x="61039" y="97460"/>
                </a:lnTo>
                <a:lnTo>
                  <a:pt x="129391" y="97460"/>
                </a:lnTo>
                <a:lnTo>
                  <a:pt x="129391" y="113660"/>
                </a:lnTo>
                <a:lnTo>
                  <a:pt x="116954" y="113660"/>
                </a:lnTo>
                <a:lnTo>
                  <a:pt x="116954" y="134807"/>
                </a:lnTo>
                <a:lnTo>
                  <a:pt x="188617" y="237354"/>
                </a:lnTo>
                <a:cubicBezTo>
                  <a:pt x="194034" y="246986"/>
                  <a:pt x="187066" y="258884"/>
                  <a:pt x="176023" y="258884"/>
                </a:cubicBezTo>
                <a:close/>
              </a:path>
              <a:path extrusionOk="0" fill="none" h="258884" w="190500">
                <a:moveTo>
                  <a:pt x="98490" y="73648"/>
                </a:moveTo>
                <a:cubicBezTo>
                  <a:pt x="101874" y="73648"/>
                  <a:pt x="104621" y="70901"/>
                  <a:pt x="104621" y="67517"/>
                </a:cubicBezTo>
                <a:cubicBezTo>
                  <a:pt x="104621" y="64133"/>
                  <a:pt x="101874" y="61385"/>
                  <a:pt x="98490" y="61385"/>
                </a:cubicBezTo>
                <a:cubicBezTo>
                  <a:pt x="95106" y="61385"/>
                  <a:pt x="92358" y="64133"/>
                  <a:pt x="92358" y="67517"/>
                </a:cubicBezTo>
                <a:cubicBezTo>
                  <a:pt x="92358" y="70901"/>
                  <a:pt x="95106" y="73648"/>
                  <a:pt x="98490" y="73648"/>
                </a:cubicBezTo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ome of MLPerf: MLCommons</a:t>
            </a:r>
            <a:endParaRPr/>
          </a:p>
        </p:txBody>
      </p:sp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created a non-profit called MLCommons to “accelerate ML innovation and increase its positive impact on society.”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34"/>
          <p:cNvGrpSpPr/>
          <p:nvPr/>
        </p:nvGrpSpPr>
        <p:grpSpPr>
          <a:xfrm>
            <a:off x="553450" y="2316162"/>
            <a:ext cx="1828200" cy="1952100"/>
            <a:chOff x="477250" y="1630362"/>
            <a:chExt cx="1828200" cy="1952100"/>
          </a:xfrm>
        </p:grpSpPr>
        <p:pic>
          <p:nvPicPr>
            <p:cNvPr id="179" name="Google Shape;17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61" y="1630362"/>
              <a:ext cx="1753978" cy="1090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34"/>
            <p:cNvSpPr txBox="1"/>
            <p:nvPr/>
          </p:nvSpPr>
          <p:spPr>
            <a:xfrm>
              <a:off x="477250" y="3213163"/>
              <a:ext cx="182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Benchmarks       </a:t>
              </a:r>
              <a:endParaRPr sz="1800"/>
            </a:p>
          </p:txBody>
        </p:sp>
      </p:grpSp>
      <p:grpSp>
        <p:nvGrpSpPr>
          <p:cNvPr id="181" name="Google Shape;181;p34"/>
          <p:cNvGrpSpPr/>
          <p:nvPr/>
        </p:nvGrpSpPr>
        <p:grpSpPr>
          <a:xfrm>
            <a:off x="2338450" y="2054575"/>
            <a:ext cx="1896200" cy="2213687"/>
            <a:chOff x="2262250" y="1368775"/>
            <a:chExt cx="1896200" cy="2213687"/>
          </a:xfrm>
        </p:grpSpPr>
        <p:pic>
          <p:nvPicPr>
            <p:cNvPr id="182" name="Google Shape;18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2121" y="1368775"/>
              <a:ext cx="1604449" cy="161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34"/>
            <p:cNvSpPr txBox="1"/>
            <p:nvPr/>
          </p:nvSpPr>
          <p:spPr>
            <a:xfrm>
              <a:off x="2330250" y="3213163"/>
              <a:ext cx="182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Large public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datasets           </a:t>
              </a:r>
              <a:endParaRPr sz="1800"/>
            </a:p>
          </p:txBody>
        </p:sp>
        <p:sp>
          <p:nvSpPr>
            <p:cNvPr id="184" name="Google Shape;184;p34"/>
            <p:cNvSpPr txBox="1"/>
            <p:nvPr/>
          </p:nvSpPr>
          <p:spPr>
            <a:xfrm>
              <a:off x="2262250" y="3213163"/>
              <a:ext cx="37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+</a:t>
              </a:r>
              <a:endParaRPr sz="1800"/>
            </a:p>
          </p:txBody>
        </p:sp>
      </p:grpSp>
      <p:grpSp>
        <p:nvGrpSpPr>
          <p:cNvPr id="185" name="Google Shape;185;p34"/>
          <p:cNvGrpSpPr/>
          <p:nvPr/>
        </p:nvGrpSpPr>
        <p:grpSpPr>
          <a:xfrm>
            <a:off x="3923775" y="2054576"/>
            <a:ext cx="2141925" cy="2213687"/>
            <a:chOff x="3847575" y="1368776"/>
            <a:chExt cx="2141925" cy="2213687"/>
          </a:xfrm>
        </p:grpSpPr>
        <p:sp>
          <p:nvSpPr>
            <p:cNvPr id="186" name="Google Shape;186;p34"/>
            <p:cNvSpPr txBox="1"/>
            <p:nvPr/>
          </p:nvSpPr>
          <p:spPr>
            <a:xfrm>
              <a:off x="3847575" y="3213163"/>
              <a:ext cx="37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+</a:t>
              </a:r>
              <a:endParaRPr sz="1800"/>
            </a:p>
          </p:txBody>
        </p:sp>
        <p:pic>
          <p:nvPicPr>
            <p:cNvPr id="187" name="Google Shape;18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1344" y="1368776"/>
              <a:ext cx="1828124" cy="1613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34"/>
            <p:cNvSpPr txBox="1"/>
            <p:nvPr/>
          </p:nvSpPr>
          <p:spPr>
            <a:xfrm>
              <a:off x="4161300" y="3213163"/>
              <a:ext cx="182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Best practices        </a:t>
              </a:r>
              <a:endParaRPr sz="1800"/>
            </a:p>
          </p:txBody>
        </p:sp>
      </p:grpSp>
      <p:grpSp>
        <p:nvGrpSpPr>
          <p:cNvPr id="189" name="Google Shape;189;p34"/>
          <p:cNvGrpSpPr/>
          <p:nvPr/>
        </p:nvGrpSpPr>
        <p:grpSpPr>
          <a:xfrm>
            <a:off x="6065675" y="2371000"/>
            <a:ext cx="2226619" cy="1897262"/>
            <a:chOff x="5989475" y="1685200"/>
            <a:chExt cx="2226619" cy="1897262"/>
          </a:xfrm>
        </p:grpSpPr>
        <p:pic>
          <p:nvPicPr>
            <p:cNvPr id="190" name="Google Shape;190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82494" y="1685200"/>
              <a:ext cx="2133600" cy="98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34"/>
            <p:cNvSpPr txBox="1"/>
            <p:nvPr/>
          </p:nvSpPr>
          <p:spPr>
            <a:xfrm>
              <a:off x="6235200" y="3213163"/>
              <a:ext cx="182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Outreach</a:t>
              </a:r>
              <a:endParaRPr sz="1800"/>
            </a:p>
          </p:txBody>
        </p:sp>
        <p:sp>
          <p:nvSpPr>
            <p:cNvPr id="192" name="Google Shape;192;p34"/>
            <p:cNvSpPr txBox="1"/>
            <p:nvPr/>
          </p:nvSpPr>
          <p:spPr>
            <a:xfrm>
              <a:off x="5989475" y="3213163"/>
              <a:ext cx="37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+</a:t>
              </a:r>
              <a:endParaRPr sz="1800"/>
            </a:p>
          </p:txBody>
        </p:sp>
      </p:grpSp>
      <p:sp>
        <p:nvSpPr>
          <p:cNvPr id="193" name="Google Shape;193;p34"/>
          <p:cNvSpPr txBox="1"/>
          <p:nvPr/>
        </p:nvSpPr>
        <p:spPr>
          <a:xfrm>
            <a:off x="2183825" y="4803000"/>
            <a:ext cx="67848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Photo credits (left to right): </a:t>
            </a:r>
            <a:r>
              <a:rPr lang="en" sz="800" u="sng">
                <a:solidFill>
                  <a:srgbClr val="0B0080"/>
                </a:solidFill>
                <a:highlight>
                  <a:srgbClr val="F8F9FA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Simon A. Eugster</a:t>
            </a:r>
            <a:r>
              <a:rPr lang="en" sz="800"/>
              <a:t> </a:t>
            </a:r>
            <a:r>
              <a:rPr lang="en" sz="800" u="sng">
                <a:solidFill>
                  <a:srgbClr val="0B0080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 3.0, </a:t>
            </a:r>
            <a:r>
              <a:rPr lang="en" sz="800">
                <a:solidFill>
                  <a:srgbClr val="54595D"/>
                </a:solidFill>
                <a:highlight>
                  <a:srgbClr val="F8F9FA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Riksantikvarieämbetet / Pål-Nils Nilsson </a:t>
            </a:r>
            <a:r>
              <a:rPr lang="en" sz="800" u="sng">
                <a:solidFill>
                  <a:srgbClr val="0B0080"/>
                </a:solidFill>
                <a:highlight>
                  <a:srgbClr val="F8F9FA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 2.5 se</a:t>
            </a:r>
            <a:r>
              <a:rPr lang="en" sz="800"/>
              <a:t>, </a:t>
            </a:r>
            <a:r>
              <a:rPr lang="en" sz="800" u="sng">
                <a:solidFill>
                  <a:srgbClr val="0B0080"/>
                </a:solidFill>
                <a:highlight>
                  <a:srgbClr val="F8F9FA"/>
                </a:highlight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 Domain</a:t>
            </a:r>
            <a:r>
              <a:rPr lang="en" sz="800"/>
              <a:t>, </a:t>
            </a:r>
            <a:r>
              <a:rPr lang="en" sz="800" u="sng">
                <a:solidFill>
                  <a:srgbClr val="0B0080"/>
                </a:solidFill>
                <a:highlight>
                  <a:srgbClr val="F8F9FA"/>
                </a:highlight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 Domain</a:t>
            </a:r>
            <a:endParaRPr sz="800" u="sng">
              <a:solidFill>
                <a:srgbClr val="0B0080"/>
              </a:solidFill>
              <a:hlinkClick r:id="rId1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